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6"/>
    <p:restoredTop sz="94671"/>
  </p:normalViewPr>
  <p:slideViewPr>
    <p:cSldViewPr snapToGrid="0" snapToObjects="1">
      <p:cViewPr>
        <p:scale>
          <a:sx n="109" d="100"/>
          <a:sy n="109" d="100"/>
        </p:scale>
        <p:origin x="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AE2B-DC1B-4649-AD2A-59B1609E112F}" type="datetimeFigureOut">
              <a:rPr lang="en-GB" smtClean="0"/>
              <a:t>30/01/2018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09F5A-1E47-624A-8735-977018D7BE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4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A74A0-F1FC-DA4F-9766-2DF05FDE23B8}" type="datetimeFigureOut">
              <a:rPr lang="en-GB" smtClean="0"/>
              <a:t>30/01/2018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0735-FF88-9448-97D9-5374CBA1C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0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A0735-FF88-9448-97D9-5374CBA1C98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28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A0735-FF88-9448-97D9-5374CBA1C98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09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A0735-FF88-9448-97D9-5374CBA1C98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7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tinyurl.com/android-blank-project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 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Lecture One: Layouts &amp; Views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Parts of a Layout: 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4827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layout will usually </a:t>
            </a:r>
            <a:r>
              <a:rPr lang="en-GB" sz="2400" b="1" dirty="0" smtClean="0"/>
              <a:t>contain</a:t>
            </a:r>
            <a:r>
              <a:rPr lang="en-GB" sz="2400" dirty="0" smtClean="0"/>
              <a:t> </a:t>
            </a:r>
            <a:r>
              <a:rPr lang="en-GB" sz="2400" b="1" dirty="0" smtClean="0"/>
              <a:t>many views.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Views are added to a layout in their </a:t>
            </a:r>
            <a:r>
              <a:rPr lang="en-GB" sz="2400" b="1" dirty="0" smtClean="0"/>
              <a:t>XML files.</a:t>
            </a:r>
            <a:endParaRPr lang="en-GB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38" y="3575527"/>
            <a:ext cx="8699724" cy="28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9508" y="2628500"/>
            <a:ext cx="1195754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Text View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249508" y="3968261"/>
            <a:ext cx="1195754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Edit Text View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144001" y="5340586"/>
            <a:ext cx="140676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Button View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020909" y="1588263"/>
            <a:ext cx="194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What is this?</a:t>
            </a:r>
            <a:endParaRPr lang="en-GB" sz="2400" b="1" u="sng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83633" y="554636"/>
            <a:ext cx="6937277" cy="123640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32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Attributes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8"/>
          <a:stretch/>
        </p:blipFill>
        <p:spPr>
          <a:xfrm>
            <a:off x="1943100" y="1913016"/>
            <a:ext cx="8458200" cy="1639653"/>
          </a:xfrm>
        </p:spPr>
      </p:pic>
      <p:sp>
        <p:nvSpPr>
          <p:cNvPr id="5" name="TextBox 4"/>
          <p:cNvSpPr txBox="1"/>
          <p:nvPr/>
        </p:nvSpPr>
        <p:spPr>
          <a:xfrm>
            <a:off x="1371600" y="4184903"/>
            <a:ext cx="103640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These two </a:t>
            </a:r>
            <a:r>
              <a:rPr lang="en-GB" sz="2000" b="1" dirty="0" smtClean="0"/>
              <a:t>attributes</a:t>
            </a:r>
            <a:r>
              <a:rPr lang="en-GB" sz="2000" dirty="0" smtClean="0"/>
              <a:t> are </a:t>
            </a:r>
            <a:r>
              <a:rPr lang="en-GB" sz="2000" b="1" u="sng" dirty="0" smtClean="0"/>
              <a:t>required on every view</a:t>
            </a:r>
            <a:r>
              <a:rPr lang="en-GB" sz="2000" b="1" dirty="0" smtClean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 smtClean="0"/>
              <a:t>There are others, like </a:t>
            </a:r>
            <a:r>
              <a:rPr lang="en-GB" sz="2000" b="1" dirty="0" err="1" smtClean="0"/>
              <a:t>android:text</a:t>
            </a:r>
            <a:r>
              <a:rPr lang="en-GB" sz="2000" dirty="0" smtClean="0"/>
              <a:t>,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android:padding</a:t>
            </a:r>
            <a:r>
              <a:rPr lang="en-GB" sz="2000" dirty="0" smtClean="0"/>
              <a:t>, </a:t>
            </a:r>
            <a:r>
              <a:rPr lang="en-GB" sz="2000" b="1" dirty="0" err="1" smtClean="0"/>
              <a:t>android:visibility</a:t>
            </a:r>
            <a:r>
              <a:rPr lang="en-GB" sz="2000" dirty="0" smtClean="0"/>
              <a:t>, etc.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 smtClean="0"/>
              <a:t>These attributes </a:t>
            </a:r>
            <a:r>
              <a:rPr lang="en-GB" sz="2000" b="1" dirty="0" smtClean="0"/>
              <a:t>define everything </a:t>
            </a:r>
            <a:r>
              <a:rPr lang="en-GB" sz="2000" dirty="0" smtClean="0"/>
              <a:t>about your view.</a:t>
            </a:r>
          </a:p>
          <a:p>
            <a:pPr marL="800100" lvl="1" indent="-342900">
              <a:buFont typeface="Arial" charset="0"/>
              <a:buChar char="•"/>
            </a:pPr>
            <a:endParaRPr lang="en-GB" sz="2000" dirty="0" smtClean="0"/>
          </a:p>
          <a:p>
            <a:r>
              <a:rPr lang="en-GB" sz="2000" dirty="0" smtClean="0"/>
              <a:t>These define the height and width of the view. You can use a number of pixels here, or another</a:t>
            </a:r>
          </a:p>
          <a:p>
            <a:r>
              <a:rPr lang="en-GB" sz="2000" dirty="0"/>
              <a:t>m</a:t>
            </a:r>
            <a:r>
              <a:rPr lang="en-GB" sz="2000" dirty="0" smtClean="0"/>
              <a:t>easurement that Android supports (more later).</a:t>
            </a:r>
          </a:p>
          <a:p>
            <a:endParaRPr lang="en-GB" sz="2000" dirty="0"/>
          </a:p>
          <a:p>
            <a:r>
              <a:rPr lang="en-GB" sz="2000" dirty="0" smtClean="0"/>
              <a:t>But what </a:t>
            </a:r>
            <a:r>
              <a:rPr lang="en-GB" sz="2000" i="1" dirty="0" smtClean="0"/>
              <a:t>are</a:t>
            </a:r>
            <a:r>
              <a:rPr lang="en-GB" sz="2000" dirty="0" smtClean="0"/>
              <a:t> “</a:t>
            </a:r>
            <a:r>
              <a:rPr lang="en-GB" sz="2000" b="1" dirty="0" smtClean="0"/>
              <a:t>match_parent</a:t>
            </a:r>
            <a:r>
              <a:rPr lang="en-GB" sz="2000" dirty="0" smtClean="0"/>
              <a:t>” and “</a:t>
            </a:r>
            <a:r>
              <a:rPr lang="en-GB" sz="2000" b="1" dirty="0" smtClean="0"/>
              <a:t>wrap_content</a:t>
            </a:r>
            <a:r>
              <a:rPr lang="en-GB" sz="2000" dirty="0" smtClean="0"/>
              <a:t>”?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913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Attributes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24" y="1600616"/>
            <a:ext cx="9613900" cy="299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004800"/>
            <a:ext cx="10659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Both can be used for width or height, and you can use them in any combination.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000" b="1" u="sng" dirty="0" smtClean="0"/>
              <a:t>match_parent</a:t>
            </a:r>
            <a:r>
              <a:rPr lang="en-GB" sz="2000" dirty="0" smtClean="0"/>
              <a:t>: make this view as wide/tall as the </a:t>
            </a:r>
            <a:r>
              <a:rPr lang="en-GB" sz="2000" smtClean="0"/>
              <a:t>view surrounding </a:t>
            </a:r>
            <a:r>
              <a:rPr lang="en-GB" sz="2000" dirty="0" smtClean="0"/>
              <a:t>it.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000" b="1" u="sng" dirty="0" smtClean="0"/>
              <a:t>wrap_content</a:t>
            </a:r>
            <a:r>
              <a:rPr lang="en-GB" sz="2000" dirty="0" smtClean="0"/>
              <a:t>: make this view just wide/tall enough to show what it contains, but no more.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286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1" y="1588262"/>
            <a:ext cx="232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What is this?</a:t>
            </a:r>
            <a:endParaRPr lang="en-GB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83633" y="554636"/>
            <a:ext cx="6937277" cy="123640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65211" y="5531945"/>
            <a:ext cx="270226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 smtClean="0">
                <a:solidFill>
                  <a:schemeClr val="bg1"/>
                </a:solidFill>
              </a:rPr>
              <a:t>Also a view!</a:t>
            </a:r>
            <a:endParaRPr lang="en-GB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4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//Side Note: Stupid Names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41226"/>
            <a:ext cx="96012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err="1" smtClean="0"/>
              <a:t>LinearLayout</a:t>
            </a:r>
            <a:r>
              <a:rPr lang="en-GB" sz="2400" dirty="0" smtClean="0"/>
              <a:t> is an example of a View Group, which we’ll get to in a bit. But just to give some clarity: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87" y="3147310"/>
            <a:ext cx="5676900" cy="345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4440" y="3906524"/>
            <a:ext cx="36974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 smtClean="0"/>
              <a:t>LinearLayout</a:t>
            </a:r>
            <a:r>
              <a:rPr lang="en-GB" sz="2000" dirty="0" smtClean="0"/>
              <a:t> is a special type</a:t>
            </a:r>
          </a:p>
          <a:p>
            <a:r>
              <a:rPr lang="en-GB" sz="2000" dirty="0" smtClean="0"/>
              <a:t>of </a:t>
            </a:r>
            <a:r>
              <a:rPr lang="en-GB" sz="2000" b="1" dirty="0" smtClean="0"/>
              <a:t>View</a:t>
            </a:r>
            <a:r>
              <a:rPr lang="en-GB" sz="2000" dirty="0" smtClean="0"/>
              <a:t>, which </a:t>
            </a:r>
            <a:r>
              <a:rPr lang="en-GB" sz="2000" b="1" u="sng" dirty="0" smtClean="0"/>
              <a:t>is part of a Layout</a:t>
            </a:r>
          </a:p>
          <a:p>
            <a:r>
              <a:rPr lang="en-GB" sz="2000" b="1" u="sng" dirty="0"/>
              <a:t>r</a:t>
            </a:r>
            <a:r>
              <a:rPr lang="en-GB" sz="2000" b="1" u="sng" dirty="0" smtClean="0"/>
              <a:t>esource file</a:t>
            </a:r>
            <a:r>
              <a:rPr lang="en-GB" sz="2000" dirty="0" smtClean="0"/>
              <a:t>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271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dirty="0" smtClean="0"/>
              <a:t>Now You </a:t>
            </a:r>
            <a:r>
              <a:rPr lang="en-GB" sz="5400" b="1" dirty="0"/>
              <a:t>T</a:t>
            </a:r>
            <a:r>
              <a:rPr lang="en-GB" sz="5400" b="1" dirty="0" smtClean="0"/>
              <a:t>ry!</a:t>
            </a:r>
            <a:br>
              <a:rPr lang="en-GB" sz="5400" b="1" dirty="0" smtClean="0"/>
            </a:br>
            <a:r>
              <a:rPr lang="en-GB" sz="3200" b="1" dirty="0" smtClean="0"/>
              <a:t>You have 10 minutes.</a:t>
            </a:r>
            <a:endParaRPr lang="en-GB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7" y="2286000"/>
            <a:ext cx="9601200" cy="3581400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smtClean="0"/>
              <a:t>Update your “Hello world” layout to include a </a:t>
            </a:r>
            <a:r>
              <a:rPr lang="en-GB" sz="3200" b="1" dirty="0" smtClean="0"/>
              <a:t>TextView</a:t>
            </a:r>
            <a:r>
              <a:rPr lang="en-GB" sz="3200" dirty="0" smtClean="0"/>
              <a:t>,</a:t>
            </a:r>
            <a:r>
              <a:rPr lang="en-GB" sz="3200" dirty="0"/>
              <a:t> </a:t>
            </a:r>
            <a:r>
              <a:rPr lang="en-GB" sz="3200" b="1" dirty="0"/>
              <a:t>EditText</a:t>
            </a:r>
            <a:r>
              <a:rPr lang="en-GB" sz="3200" dirty="0"/>
              <a:t> </a:t>
            </a:r>
            <a:r>
              <a:rPr lang="en-GB" sz="3200" dirty="0" smtClean="0"/>
              <a:t>and </a:t>
            </a:r>
            <a:r>
              <a:rPr lang="en-GB" sz="3200" b="1" dirty="0" smtClean="0"/>
              <a:t>Button</a:t>
            </a:r>
            <a:r>
              <a:rPr lang="en-GB" sz="3200" dirty="0" smtClean="0"/>
              <a:t>.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40227" y="4076700"/>
            <a:ext cx="1102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smtClean="0"/>
              <a:t>You’ll have to use the tag names mentioned above, the two attributes mentioned, as well as the </a:t>
            </a:r>
            <a:endParaRPr lang="en-GB" sz="20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GB" sz="2000" b="1" dirty="0" err="1" smtClean="0">
                <a:latin typeface="Courier" charset="0"/>
                <a:ea typeface="Courier" charset="0"/>
                <a:cs typeface="Courier" charset="0"/>
              </a:rPr>
              <a:t>android:text</a:t>
            </a:r>
            <a:r>
              <a:rPr lang="en-GB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2000" dirty="0" smtClean="0">
                <a:ea typeface="Courier" charset="0"/>
                <a:cs typeface="Courier" charset="0"/>
              </a:rPr>
              <a:t>attribute for </a:t>
            </a:r>
            <a:r>
              <a:rPr lang="en-GB" sz="2000" b="1" dirty="0" smtClean="0">
                <a:ea typeface="Courier" charset="0"/>
                <a:cs typeface="Courier" charset="0"/>
              </a:rPr>
              <a:t>TextViews</a:t>
            </a:r>
            <a:r>
              <a:rPr lang="en-GB" sz="2000" dirty="0" smtClean="0">
                <a:ea typeface="Courier" charset="0"/>
                <a:cs typeface="Courier" charset="0"/>
              </a:rPr>
              <a:t> and </a:t>
            </a:r>
            <a:r>
              <a:rPr lang="en-GB" sz="2000" b="1" dirty="0" smtClean="0">
                <a:ea typeface="Courier" charset="0"/>
                <a:cs typeface="Courier" charset="0"/>
              </a:rPr>
              <a:t>Buttons</a:t>
            </a:r>
            <a:r>
              <a:rPr lang="en-GB" sz="2000" dirty="0" smtClean="0">
                <a:ea typeface="Courier" charset="0"/>
                <a:cs typeface="Courier" charset="0"/>
              </a:rPr>
              <a:t>, and the </a:t>
            </a:r>
            <a:r>
              <a:rPr lang="en-GB" sz="2000" b="1" dirty="0" err="1" smtClean="0">
                <a:latin typeface="Courier" charset="0"/>
                <a:ea typeface="Courier" charset="0"/>
                <a:cs typeface="Courier" charset="0"/>
              </a:rPr>
              <a:t>android:hint</a:t>
            </a:r>
            <a:r>
              <a:rPr lang="en-GB" sz="2000" dirty="0" smtClean="0">
                <a:ea typeface="Courier" charset="0"/>
                <a:cs typeface="Courier" charset="0"/>
              </a:rPr>
              <a:t> attribute if you want</a:t>
            </a:r>
          </a:p>
          <a:p>
            <a:pPr algn="ctr"/>
            <a:r>
              <a:rPr lang="en-GB" sz="2000" dirty="0">
                <a:ea typeface="Courier" charset="0"/>
                <a:cs typeface="Courier" charset="0"/>
              </a:rPr>
              <a:t>a</a:t>
            </a:r>
            <a:r>
              <a:rPr lang="en-GB" sz="2000" dirty="0" smtClean="0">
                <a:ea typeface="Courier" charset="0"/>
                <a:cs typeface="Courier" charset="0"/>
              </a:rPr>
              <a:t> prompt for your </a:t>
            </a:r>
            <a:r>
              <a:rPr lang="en-GB" sz="2000" b="1" dirty="0" smtClean="0">
                <a:ea typeface="Courier" charset="0"/>
                <a:cs typeface="Courier" charset="0"/>
              </a:rPr>
              <a:t>EditText</a:t>
            </a:r>
            <a:r>
              <a:rPr lang="en-GB" sz="2000" dirty="0" smtClean="0">
                <a:ea typeface="Courier" charset="0"/>
                <a:cs typeface="Courier" charset="0"/>
              </a:rPr>
              <a:t>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79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Parts of a Layout: View Groups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Some special views can contain other views </a:t>
            </a:r>
            <a:r>
              <a:rPr lang="mr-IN" sz="2400" dirty="0" smtClean="0"/>
              <a:t>–</a:t>
            </a:r>
            <a:r>
              <a:rPr lang="en-GB" sz="2400" dirty="0" smtClean="0"/>
              <a:t> these are called </a:t>
            </a:r>
            <a:r>
              <a:rPr lang="en-GB" sz="2400" b="1" dirty="0" smtClean="0"/>
              <a:t>View Groups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/>
              <a:t>The views inside a view group are called it’s </a:t>
            </a:r>
            <a:r>
              <a:rPr lang="en-GB" sz="2400" b="1" dirty="0" smtClean="0"/>
              <a:t>children</a:t>
            </a:r>
            <a:r>
              <a:rPr lang="en-GB" sz="24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/>
              <a:t>The view group containing views is the </a:t>
            </a:r>
            <a:r>
              <a:rPr lang="en-GB" sz="2400" b="1" dirty="0" smtClean="0"/>
              <a:t>parent</a:t>
            </a:r>
            <a:r>
              <a:rPr lang="en-GB" sz="2400" dirty="0" smtClean="0"/>
              <a:t> of those views.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/>
              <a:t>You cannot see a </a:t>
            </a:r>
            <a:r>
              <a:rPr lang="en-GB" sz="2400" b="1" dirty="0" smtClean="0"/>
              <a:t>view group</a:t>
            </a:r>
            <a:r>
              <a:rPr lang="en-GB" sz="2400" dirty="0" smtClean="0"/>
              <a:t>, only it’s children views inside it.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464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//Side Note: Stupid Names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59" y="1824427"/>
            <a:ext cx="10623550" cy="42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ScrollView</a:t>
            </a:r>
            <a:r>
              <a:rPr lang="en-GB" dirty="0" smtClean="0"/>
              <a:t> /&gt;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u="sng" dirty="0" smtClean="0"/>
              <a:t>The simplest </a:t>
            </a:r>
            <a:r>
              <a:rPr lang="en-GB" sz="2400" dirty="0" smtClean="0"/>
              <a:t>View Group that exists!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/>
              <a:t>Has </a:t>
            </a:r>
            <a:r>
              <a:rPr lang="en-GB" sz="2400" b="1" u="sng" dirty="0" smtClean="0"/>
              <a:t>only</a:t>
            </a:r>
            <a:r>
              <a:rPr lang="en-GB" sz="2400" dirty="0" smtClean="0"/>
              <a:t> one child (often another View Group)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u="sng" dirty="0" smtClean="0"/>
              <a:t>Adds a scrollbar</a:t>
            </a:r>
            <a:r>
              <a:rPr lang="en-GB" sz="2400" dirty="0" smtClean="0"/>
              <a:t> if it gets too tall/wide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b="1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u="sng" dirty="0" smtClean="0"/>
              <a:t>That’s it.</a:t>
            </a:r>
            <a:endParaRPr lang="en-GB" sz="24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5602" r="17779"/>
          <a:stretch/>
        </p:blipFill>
        <p:spPr>
          <a:xfrm>
            <a:off x="8444458" y="2805867"/>
            <a:ext cx="3747542" cy="40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LinearLayout</a:t>
            </a:r>
            <a:r>
              <a:rPr lang="en-GB" dirty="0"/>
              <a:t> </a:t>
            </a:r>
            <a:r>
              <a:rPr lang="en-GB" dirty="0" smtClean="0"/>
              <a:t>/&gt;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81266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Does one thing: </a:t>
            </a:r>
            <a:r>
              <a:rPr lang="en-GB" sz="2400" b="1" u="sng" dirty="0" smtClean="0"/>
              <a:t>stack views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/>
              <a:t>Accepts many children.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/>
              <a:t>Stacks children </a:t>
            </a:r>
            <a:r>
              <a:rPr lang="en-GB" sz="2400" b="1" dirty="0" smtClean="0"/>
              <a:t>horizontally or vertically</a:t>
            </a:r>
            <a:r>
              <a:rPr lang="en-GB" sz="24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Specified by </a:t>
            </a:r>
            <a:r>
              <a:rPr lang="en-GB" sz="2400" b="1" i="0" u="sng" dirty="0" err="1" smtClean="0"/>
              <a:t>android:orientation</a:t>
            </a:r>
            <a:r>
              <a:rPr lang="en-GB" sz="2400" i="0" dirty="0" smtClean="0"/>
              <a:t> attribute.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b="21710"/>
          <a:stretch/>
        </p:blipFill>
        <p:spPr>
          <a:xfrm>
            <a:off x="719529" y="4182255"/>
            <a:ext cx="11548672" cy="26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RelativeLayout</a:t>
            </a:r>
            <a:r>
              <a:rPr lang="en-GB" dirty="0" smtClean="0"/>
              <a:t> /&gt;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16177"/>
            <a:ext cx="9601200" cy="3581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 smtClean="0"/>
              <a:t>A step up in complexity.</a:t>
            </a:r>
            <a:endParaRPr lang="en-GB" sz="2400" u="sng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/>
              <a:t>Let’s you specify structures like: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60722" y="3068213"/>
            <a:ext cx="6027099" cy="19389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dirty="0"/>
              <a:t>“put this view to the </a:t>
            </a:r>
            <a:r>
              <a:rPr lang="en-GB" sz="2400" i="1" dirty="0"/>
              <a:t>left</a:t>
            </a:r>
            <a:r>
              <a:rPr lang="en-GB" sz="2400" dirty="0"/>
              <a:t> of that view,</a:t>
            </a:r>
          </a:p>
          <a:p>
            <a:r>
              <a:rPr lang="en-GB" sz="2400" dirty="0"/>
              <a:t> put this view </a:t>
            </a:r>
            <a:r>
              <a:rPr lang="en-GB" sz="2400" i="1" dirty="0"/>
              <a:t>underneath </a:t>
            </a:r>
            <a:r>
              <a:rPr lang="en-GB" sz="2400" dirty="0"/>
              <a:t>this view;</a:t>
            </a:r>
          </a:p>
          <a:p>
            <a:r>
              <a:rPr lang="en-GB" sz="2400" i="1" dirty="0"/>
              <a:t> </a:t>
            </a:r>
            <a:r>
              <a:rPr lang="en-GB" sz="2400" dirty="0"/>
              <a:t>make this view line up with the right edge of </a:t>
            </a:r>
          </a:p>
          <a:p>
            <a:r>
              <a:rPr lang="en-GB" sz="2400" i="1" dirty="0"/>
              <a:t> </a:t>
            </a:r>
            <a:r>
              <a:rPr lang="en-GB" sz="2400" dirty="0"/>
              <a:t>another, </a:t>
            </a:r>
            <a:r>
              <a:rPr lang="en-GB" sz="2400" dirty="0" err="1"/>
              <a:t>etc</a:t>
            </a:r>
            <a:r>
              <a:rPr lang="mr-IN" sz="2400" dirty="0"/>
              <a:t>…</a:t>
            </a:r>
            <a:r>
              <a:rPr lang="en-GB" sz="2400" dirty="0"/>
              <a:t>”</a:t>
            </a:r>
            <a:endParaRPr lang="en-GB" sz="2400" i="1" dirty="0"/>
          </a:p>
          <a:p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12027" y="5363065"/>
            <a:ext cx="6324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 smtClean="0"/>
              <a:t>Accepts many children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/>
              <a:t>Positions children relative to each other, or the parent.</a:t>
            </a:r>
            <a:endParaRPr lang="en-GB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18" y="0"/>
            <a:ext cx="3933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Parts of a Layout: Other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 smtClean="0"/>
              <a:t>Resources we’re going to use live in this folder:</a:t>
            </a:r>
          </a:p>
          <a:p>
            <a:pPr marL="0" indent="0" algn="ctr">
              <a:buNone/>
            </a:pPr>
            <a:r>
              <a:rPr lang="en-GB" sz="2400" dirty="0" smtClean="0"/>
              <a:t>/app/res/values</a:t>
            </a:r>
          </a:p>
          <a:p>
            <a:pPr marL="0" indent="0">
              <a:buNone/>
            </a:pPr>
            <a:r>
              <a:rPr lang="en-GB" sz="2400" dirty="0" smtClean="0"/>
              <a:t>Specifically:</a:t>
            </a:r>
          </a:p>
          <a:p>
            <a:r>
              <a:rPr lang="en-GB" sz="2400" dirty="0" smtClean="0"/>
              <a:t>Strings </a:t>
            </a:r>
            <a:r>
              <a:rPr lang="mr-IN" sz="2400" dirty="0" smtClean="0"/>
              <a:t>–</a:t>
            </a:r>
            <a:r>
              <a:rPr lang="en-GB" sz="2400" dirty="0" smtClean="0"/>
              <a:t> 		/app/res/values/</a:t>
            </a:r>
            <a:r>
              <a:rPr lang="en-GB" sz="2400" b="1" dirty="0" err="1" smtClean="0"/>
              <a:t>strings.xm</a:t>
            </a:r>
            <a:r>
              <a:rPr lang="en-GB" sz="2400" dirty="0" err="1" smtClean="0"/>
              <a:t>l</a:t>
            </a:r>
            <a:endParaRPr lang="en-GB" sz="2400" dirty="0" smtClean="0"/>
          </a:p>
          <a:p>
            <a:r>
              <a:rPr lang="en-GB" sz="2400" dirty="0" smtClean="0"/>
              <a:t>Dimensions - 	/app/res/values/</a:t>
            </a:r>
            <a:r>
              <a:rPr lang="en-GB" sz="2400" b="1" dirty="0" err="1" smtClean="0"/>
              <a:t>dimens.xml</a:t>
            </a:r>
            <a:endParaRPr lang="en-GB" sz="2400" b="1" dirty="0" smtClean="0"/>
          </a:p>
          <a:p>
            <a:r>
              <a:rPr lang="en-GB" sz="2400" dirty="0" smtClean="0"/>
              <a:t>Styles - 		/app/res/values/</a:t>
            </a:r>
            <a:r>
              <a:rPr lang="en-GB" sz="2400" b="1" dirty="0" err="1" smtClean="0"/>
              <a:t>styles.xml</a:t>
            </a:r>
            <a:endParaRPr lang="en-GB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637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String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In the </a:t>
            </a:r>
            <a:r>
              <a:rPr lang="en-GB" sz="2400" b="1" u="sng" dirty="0" err="1" smtClean="0"/>
              <a:t>strings.xml</a:t>
            </a:r>
            <a:r>
              <a:rPr lang="en-GB" sz="2400" dirty="0" smtClean="0"/>
              <a:t> file: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&lt;string name=“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hello_world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”&gt;Hello World!&lt;/string&gt;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ea typeface="Courier" charset="0"/>
                <a:cs typeface="Courier" charset="0"/>
              </a:rPr>
              <a:t>In the layout: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63320" y="4667071"/>
            <a:ext cx="7518526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&lt;TextView 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android:text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=“@string/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hello_world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 /&gt;</a:t>
            </a:r>
            <a:endParaRPr lang="en-GB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63319" y="3477718"/>
            <a:ext cx="3608881" cy="2023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66282" y="3477718"/>
            <a:ext cx="2323475" cy="1903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Dimension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In the </a:t>
            </a:r>
            <a:r>
              <a:rPr lang="en-GB" sz="2400" b="1" u="sng" dirty="0" err="1" smtClean="0"/>
              <a:t>dimens.xml</a:t>
            </a:r>
            <a:r>
              <a:rPr lang="en-GB" sz="2400" dirty="0" smtClean="0"/>
              <a:t> file: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dimen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 name=“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hello_world_height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”&gt;24dp&lt;/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dimen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ea typeface="Courier" charset="0"/>
                <a:cs typeface="Courier" charset="0"/>
              </a:rPr>
              <a:t>In the layout: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5385" y="4661991"/>
            <a:ext cx="10259753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&lt;TextView 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android:layout_height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=“@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dimen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hello_world_height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 /&gt;</a:t>
            </a:r>
            <a:endParaRPr lang="en-GB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06700" y="3477718"/>
            <a:ext cx="2413000" cy="1903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66282" y="3477718"/>
            <a:ext cx="3363418" cy="1903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6200000">
            <a:off x="8315325" y="2225342"/>
            <a:ext cx="1828800" cy="1543050"/>
          </a:xfrm>
          <a:prstGeom prst="arc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386948" y="1754221"/>
            <a:ext cx="220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Density-independent</a:t>
            </a:r>
          </a:p>
          <a:p>
            <a:r>
              <a:rPr lang="en-GB" dirty="0" smtClean="0"/>
              <a:t>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4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Style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In the </a:t>
            </a:r>
            <a:r>
              <a:rPr lang="en-GB" sz="2400" b="1" u="sng" dirty="0" err="1" smtClean="0"/>
              <a:t>styles.xml</a:t>
            </a:r>
            <a:endParaRPr lang="en-GB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3111500"/>
            <a:ext cx="8978900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&lt;style name=“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hello_world_text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&lt;item name=“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android:textStyle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”&gt;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bold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&lt;/item&gt;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item name=“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android:textColor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”&gt;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#00ff00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item&gt;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&lt;item name=“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android:textSize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”&gt;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18sp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item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&lt;/style&gt;</a:t>
            </a:r>
            <a:endParaRPr lang="en-GB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GB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Style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 the layout: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67484" y="3476535"/>
            <a:ext cx="9794239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&lt;TextView 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GB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style=“@style/</a:t>
            </a:r>
            <a:r>
              <a:rPr lang="en-GB" sz="2400" dirty="0" err="1" smtClean="0">
                <a:latin typeface="Courier" charset="0"/>
                <a:ea typeface="Courier" charset="0"/>
                <a:cs typeface="Courier" charset="0"/>
              </a:rPr>
              <a:t>hello_world_text</a:t>
            </a:r>
            <a:r>
              <a:rPr lang="en-GB" sz="2400" dirty="0" smtClean="0">
                <a:latin typeface="Courier" charset="0"/>
                <a:ea typeface="Courier" charset="0"/>
                <a:cs typeface="Courier" charset="0"/>
              </a:rPr>
              <a:t>” /&gt;</a:t>
            </a:r>
            <a:endParaRPr lang="en-GB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360" y="2913185"/>
            <a:ext cx="4472355" cy="826477"/>
          </a:xfrm>
        </p:spPr>
        <p:txBody>
          <a:bodyPr>
            <a:noAutofit/>
          </a:bodyPr>
          <a:lstStyle/>
          <a:p>
            <a:pPr algn="ctr"/>
            <a:r>
              <a:rPr lang="en-GB" sz="5400" dirty="0" smtClean="0"/>
              <a:t>Now You Try!</a:t>
            </a:r>
            <a:endParaRPr lang="en-GB" sz="5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199" y="3739662"/>
            <a:ext cx="4712678" cy="82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 smtClean="0"/>
              <a:t>Try to build this layout.</a:t>
            </a:r>
          </a:p>
          <a:p>
            <a:pPr algn="ctr"/>
            <a:r>
              <a:rPr lang="en-GB" sz="2400" dirty="0" smtClean="0"/>
              <a:t>You have 40 minutes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76" y="101600"/>
            <a:ext cx="3263900" cy="675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38" y="76200"/>
            <a:ext cx="3327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972" y="1116623"/>
            <a:ext cx="4416671" cy="44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going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Environment Setup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1" y="4156126"/>
            <a:ext cx="11339017" cy="2701874"/>
          </a:xfrm>
        </p:spPr>
      </p:pic>
      <p:sp>
        <p:nvSpPr>
          <p:cNvPr id="5" name="TextBox 4"/>
          <p:cNvSpPr txBox="1"/>
          <p:nvPr/>
        </p:nvSpPr>
        <p:spPr>
          <a:xfrm>
            <a:off x="1458097" y="1902029"/>
            <a:ext cx="1020741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You should have </a:t>
            </a:r>
            <a:r>
              <a:rPr lang="en-GB" sz="2000" b="1" dirty="0" smtClean="0"/>
              <a:t>Android Studio </a:t>
            </a:r>
            <a:r>
              <a:rPr lang="en-GB" sz="2000" dirty="0" smtClean="0"/>
              <a:t>installed on your machine.</a:t>
            </a:r>
          </a:p>
          <a:p>
            <a:pPr marL="342900" indent="-342900">
              <a:buFont typeface="Arial" charset="0"/>
              <a:buChar char="•"/>
            </a:pPr>
            <a:endParaRPr lang="en-GB" sz="2000" dirty="0"/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You should have the blank project downloaded (</a:t>
            </a:r>
            <a:r>
              <a:rPr lang="en-US" sz="2000" b="1" dirty="0">
                <a:hlinkClick r:id="rId3"/>
              </a:rPr>
              <a:t>https://</a:t>
            </a:r>
            <a:r>
              <a:rPr lang="en-US" sz="2000" b="1" dirty="0" smtClean="0">
                <a:hlinkClick r:id="rId3"/>
              </a:rPr>
              <a:t>tinyurl.com/android-blank-project)</a:t>
            </a: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You should be able to run the blank project on your phone or on your emulator</a:t>
            </a:r>
            <a:endParaRPr lang="en-GB" sz="2000" dirty="0" smtClean="0"/>
          </a:p>
          <a:p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Components of an Android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796072" cy="3581400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Activities </a:t>
            </a:r>
            <a:r>
              <a:rPr lang="mr-IN" sz="2400" dirty="0" smtClean="0"/>
              <a:t>–</a:t>
            </a:r>
            <a:r>
              <a:rPr lang="en-GB" sz="2400" dirty="0" smtClean="0"/>
              <a:t> a page in your app. This is a Java class.</a:t>
            </a:r>
          </a:p>
          <a:p>
            <a:pPr lvl="1"/>
            <a:r>
              <a:rPr lang="en-GB" sz="2400" i="0" dirty="0" smtClean="0"/>
              <a:t>These have a complex “create, resume, pause, stop” lifecycle.</a:t>
            </a:r>
          </a:p>
          <a:p>
            <a:r>
              <a:rPr lang="en-GB" sz="2400" b="1" i="0" dirty="0" smtClean="0"/>
              <a:t>Resources </a:t>
            </a:r>
            <a:r>
              <a:rPr lang="en-GB" sz="2400" dirty="0" smtClean="0"/>
              <a:t>- files to store values that your app relies on. These are XML files.</a:t>
            </a:r>
          </a:p>
          <a:p>
            <a:pPr lvl="1"/>
            <a:r>
              <a:rPr lang="en-GB" sz="2400" i="0" dirty="0" smtClean="0"/>
              <a:t>Strings, dimensions, colours, layouts, styles, etc.</a:t>
            </a:r>
          </a:p>
          <a:p>
            <a:r>
              <a:rPr lang="en-GB" sz="2400" b="1" dirty="0" smtClean="0"/>
              <a:t>Layouts </a:t>
            </a:r>
            <a:r>
              <a:rPr lang="mr-IN" sz="2400" dirty="0" smtClean="0"/>
              <a:t>–</a:t>
            </a:r>
            <a:r>
              <a:rPr lang="en-GB" sz="2400" dirty="0" smtClean="0"/>
              <a:t> a specific type of resource. </a:t>
            </a:r>
            <a:r>
              <a:rPr lang="en-GB" sz="2400" b="1" u="sng" dirty="0" smtClean="0"/>
              <a:t>This is an XML file</a:t>
            </a:r>
            <a:r>
              <a:rPr lang="en-GB" sz="2400" dirty="0" smtClean="0"/>
              <a:t>.</a:t>
            </a:r>
          </a:p>
          <a:p>
            <a:pPr lvl="1"/>
            <a:r>
              <a:rPr lang="en-GB" sz="2400" i="0" dirty="0" smtClean="0"/>
              <a:t>These describe the structure and appearance of your app.</a:t>
            </a:r>
          </a:p>
          <a:p>
            <a:r>
              <a:rPr lang="en-GB" sz="2400" b="1" dirty="0" err="1" smtClean="0">
                <a:solidFill>
                  <a:schemeClr val="accent6">
                    <a:lumMod val="75000"/>
                  </a:schemeClr>
                </a:solidFill>
              </a:rPr>
              <a:t>AndroidManifest.xml</a:t>
            </a:r>
            <a:r>
              <a:rPr lang="en-GB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mr-IN" sz="2400" dirty="0" smtClean="0">
                <a:solidFill>
                  <a:schemeClr val="accent6">
                    <a:lumMod val="75000"/>
                  </a:schemeClr>
                </a:solidFill>
              </a:rPr>
              <a:t>–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</a:rPr>
              <a:t> a spec-sheet for your app</a:t>
            </a:r>
          </a:p>
          <a:p>
            <a:pPr lvl="1"/>
            <a:r>
              <a:rPr lang="en-GB" sz="2400" i="0" dirty="0" smtClean="0">
                <a:solidFill>
                  <a:schemeClr val="accent6">
                    <a:lumMod val="75000"/>
                  </a:schemeClr>
                </a:solidFill>
              </a:rPr>
              <a:t>Describe what your app needs, what it contains, and what it can do.</a:t>
            </a:r>
          </a:p>
        </p:txBody>
      </p:sp>
    </p:spTree>
    <p:extLst>
      <p:ext uri="{BB962C8B-B14F-4D97-AF65-F5344CB8AC3E}">
        <p14:creationId xmlns:p14="http://schemas.microsoft.com/office/powerpoint/2010/main" val="20828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Layouts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01187"/>
            <a:ext cx="9601200" cy="3581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layout is an </a:t>
            </a:r>
            <a:r>
              <a:rPr lang="en-GB" sz="2400" b="1" u="sng" dirty="0" smtClean="0"/>
              <a:t>XML resource file</a:t>
            </a:r>
            <a:r>
              <a:rPr lang="en-GB" sz="2400" u="sng" dirty="0" smtClean="0"/>
              <a:t> </a:t>
            </a:r>
            <a:r>
              <a:rPr lang="en-GB" sz="2400" dirty="0" smtClean="0"/>
              <a:t>that tells the device about the </a:t>
            </a:r>
            <a:r>
              <a:rPr lang="en-GB" sz="2400" b="1" u="sng" dirty="0" smtClean="0"/>
              <a:t>structure and appearance</a:t>
            </a:r>
            <a:r>
              <a:rPr lang="en-GB" sz="2400" b="1" dirty="0" smtClean="0"/>
              <a:t> </a:t>
            </a:r>
            <a:r>
              <a:rPr lang="en-GB" sz="2400" dirty="0" smtClean="0"/>
              <a:t>of sections of your app.</a:t>
            </a:r>
            <a:endParaRPr lang="en-GB" sz="24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	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“</a:t>
            </a:r>
            <a:r>
              <a:rPr lang="en-GB" sz="2400" b="1" i="1" dirty="0" smtClean="0"/>
              <a:t>Put this here, now put that there, and put this next to that, </a:t>
            </a:r>
            <a:r>
              <a:rPr lang="en-GB" sz="2400" b="1" i="1" dirty="0" err="1" smtClean="0"/>
              <a:t>etc</a:t>
            </a:r>
            <a:r>
              <a:rPr lang="mr-IN" sz="2400" b="1" i="1" dirty="0" smtClean="0"/>
              <a:t>…</a:t>
            </a:r>
            <a:r>
              <a:rPr lang="en-GB" sz="2400" b="1" dirty="0" smtClean="0"/>
              <a:t>”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Q: How do we know </a:t>
            </a:r>
            <a:r>
              <a:rPr lang="en-GB" sz="2400" b="1" u="sng" dirty="0" smtClean="0"/>
              <a:t>which layout </a:t>
            </a:r>
            <a:r>
              <a:rPr lang="en-GB" sz="2400" dirty="0" smtClean="0"/>
              <a:t>to use for </a:t>
            </a:r>
            <a:r>
              <a:rPr lang="en-GB" sz="2400" b="1" u="sng" dirty="0" smtClean="0"/>
              <a:t>which activity</a:t>
            </a:r>
            <a:r>
              <a:rPr lang="en-GB" sz="2400" dirty="0" smtClean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Hint: One line of code</a:t>
            </a:r>
            <a:r>
              <a:rPr lang="mr-IN" sz="2400" dirty="0" smtClean="0"/>
              <a:t>…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21354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 Layouts! Wherefore art thou?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826052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All layouts live in one folder: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/app/res/layout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tell Android which layout to use for a certain activity by adding one line: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err="1" smtClean="0">
                <a:latin typeface="Courier" charset="0"/>
                <a:ea typeface="Courier" charset="0"/>
                <a:cs typeface="Courier" charset="0"/>
              </a:rPr>
              <a:t>setContentView</a:t>
            </a:r>
            <a:r>
              <a:rPr lang="en-GB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400" b="1" dirty="0" err="1" smtClean="0">
                <a:latin typeface="Courier" charset="0"/>
                <a:ea typeface="Courier" charset="0"/>
                <a:cs typeface="Courier" charset="0"/>
              </a:rPr>
              <a:t>R.layout.activity_hello_world</a:t>
            </a:r>
            <a:r>
              <a:rPr lang="en-GB" sz="24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i="1" dirty="0" smtClean="0"/>
              <a:t>What’s going on here?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Layouts! Wherefore art thou?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2268151"/>
            <a:ext cx="983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setContentView(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R.layout.activity_hello_world</a:t>
            </a:r>
            <a:r>
              <a:rPr lang="en-GB" sz="2800" b="1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681" y="3694671"/>
            <a:ext cx="2252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setContentView(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3839" y="3694671"/>
            <a:ext cx="4603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R.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532" y="3694671"/>
            <a:ext cx="114967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l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ayout.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9076" y="3694671"/>
            <a:ext cx="294183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ctivity_hello_world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37777" y="3694671"/>
            <a:ext cx="4603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3671" y="4180198"/>
            <a:ext cx="2375458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We’re setting the view </a:t>
            </a:r>
          </a:p>
          <a:p>
            <a:pPr algn="ctr"/>
            <a:r>
              <a:rPr lang="en-GB" dirty="0" smtClean="0"/>
              <a:t>for this activity.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946552" y="4170251"/>
            <a:ext cx="1252394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We want a </a:t>
            </a:r>
          </a:p>
          <a:p>
            <a:pPr algn="ctr"/>
            <a:r>
              <a:rPr lang="en-GB" dirty="0" smtClean="0"/>
              <a:t>resource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819868" y="4170250"/>
            <a:ext cx="935001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it’s a </a:t>
            </a:r>
          </a:p>
          <a:p>
            <a:pPr algn="ctr"/>
            <a:r>
              <a:rPr lang="en-GB" dirty="0"/>
              <a:t>l</a:t>
            </a:r>
            <a:r>
              <a:rPr lang="en-GB" dirty="0" smtClean="0"/>
              <a:t>ayout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712005" y="4308749"/>
            <a:ext cx="23759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and this is it’s name.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87094" y="4308749"/>
            <a:ext cx="76174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Done!</a:t>
            </a:r>
          </a:p>
        </p:txBody>
      </p:sp>
      <p:cxnSp>
        <p:nvCxnSpPr>
          <p:cNvPr id="21" name="Straight Arrow Connector 20"/>
          <p:cNvCxnSpPr>
            <a:endCxn id="5" idx="0"/>
          </p:cNvCxnSpPr>
          <p:nvPr/>
        </p:nvCxnSpPr>
        <p:spPr>
          <a:xfrm flipH="1">
            <a:off x="2188951" y="2740179"/>
            <a:ext cx="653973" cy="9544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44031" y="2746588"/>
            <a:ext cx="182160" cy="96090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7" idx="0"/>
          </p:cNvCxnSpPr>
          <p:nvPr/>
        </p:nvCxnSpPr>
        <p:spPr>
          <a:xfrm>
            <a:off x="5867898" y="2746588"/>
            <a:ext cx="419471" cy="94808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8" idx="0"/>
          </p:cNvCxnSpPr>
          <p:nvPr/>
        </p:nvCxnSpPr>
        <p:spPr>
          <a:xfrm>
            <a:off x="8836082" y="2740179"/>
            <a:ext cx="63910" cy="9544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0" idx="0"/>
          </p:cNvCxnSpPr>
          <p:nvPr/>
        </p:nvCxnSpPr>
        <p:spPr>
          <a:xfrm>
            <a:off x="10972800" y="2740179"/>
            <a:ext cx="195168" cy="9544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42" y="1600200"/>
            <a:ext cx="5003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330</TotalTime>
  <Words>890</Words>
  <Application>Microsoft Macintosh PowerPoint</Application>
  <PresentationFormat>Widescreen</PresentationFormat>
  <Paragraphs>169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Courier</vt:lpstr>
      <vt:lpstr>Franklin Gothic Book</vt:lpstr>
      <vt:lpstr>Mangal</vt:lpstr>
      <vt:lpstr>Arial</vt:lpstr>
      <vt:lpstr>Crop</vt:lpstr>
      <vt:lpstr>Build x : android</vt:lpstr>
      <vt:lpstr>Recap</vt:lpstr>
      <vt:lpstr>Recap – What are we doing?</vt:lpstr>
      <vt:lpstr>Recap – Environment Setup</vt:lpstr>
      <vt:lpstr>Recap – Components of an Android App</vt:lpstr>
      <vt:lpstr>Layouts</vt:lpstr>
      <vt:lpstr>O Layouts! Wherefore art thou?</vt:lpstr>
      <vt:lpstr>O Layouts! Wherefore art thou?</vt:lpstr>
      <vt:lpstr>PowerPoint Presentation</vt:lpstr>
      <vt:lpstr>Parts of a Layout: Views</vt:lpstr>
      <vt:lpstr>PowerPoint Presentation</vt:lpstr>
      <vt:lpstr>View Attributes</vt:lpstr>
      <vt:lpstr>View Attributes</vt:lpstr>
      <vt:lpstr>PowerPoint Presentation</vt:lpstr>
      <vt:lpstr>//Side Note: Stupid Names</vt:lpstr>
      <vt:lpstr>Now You Try! You have 10 minutes.</vt:lpstr>
      <vt:lpstr>Parts of a Layout: View Groups</vt:lpstr>
      <vt:lpstr>PowerPoint Presentation</vt:lpstr>
      <vt:lpstr>//Side Note: Stupid Names</vt:lpstr>
      <vt:lpstr>&lt;ScrollView /&gt;</vt:lpstr>
      <vt:lpstr>&lt;LinearLayout /&gt;</vt:lpstr>
      <vt:lpstr>&lt;RelativeLayout /&gt;</vt:lpstr>
      <vt:lpstr>Parts of a Layout: Other Resources</vt:lpstr>
      <vt:lpstr>Using String Resources</vt:lpstr>
      <vt:lpstr>Using Dimension Resources</vt:lpstr>
      <vt:lpstr>Using Style Resources</vt:lpstr>
      <vt:lpstr>Using Style Resources</vt:lpstr>
      <vt:lpstr>Now You Try!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 : android</dc:title>
  <dc:creator>Subratty, Shakeel</dc:creator>
  <cp:lastModifiedBy>Subratty, Shakeel</cp:lastModifiedBy>
  <cp:revision>32</cp:revision>
  <dcterms:created xsi:type="dcterms:W3CDTF">2018-01-30T12:22:22Z</dcterms:created>
  <dcterms:modified xsi:type="dcterms:W3CDTF">2018-01-30T17:52:48Z</dcterms:modified>
</cp:coreProperties>
</file>